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
  </p:notesMasterIdLst>
  <p:sldIdLst>
    <p:sldId id="258"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udia TAN FROM.TP (MND)" initials="CTF(" lastIdx="12" clrIdx="0">
    <p:extLst>
      <p:ext uri="{19B8F6BF-5375-455C-9EA6-DF929625EA0E}">
        <p15:presenceInfo xmlns:p15="http://schemas.microsoft.com/office/powerpoint/2012/main" userId="S::Claudia_TAN_FROM.TP@mnd.gov.sg::2275c636-fbcd-4b71-96c3-50d70148a08f" providerId="AD"/>
      </p:ext>
    </p:extLst>
  </p:cmAuthor>
  <p:cmAuthor id="2" name="Yi Xuan TAN (MND)" initials="YXT(" lastIdx="1" clrIdx="1">
    <p:extLst>
      <p:ext uri="{19B8F6BF-5375-455C-9EA6-DF929625EA0E}">
        <p15:presenceInfo xmlns:p15="http://schemas.microsoft.com/office/powerpoint/2012/main" userId="S::TAN_Yi_Xuan@mnd.gov.sg::ab06f44b-aa73-4351-b146-67f82f0273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4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80" autoAdjust="0"/>
    <p:restoredTop sz="94615" autoAdjust="0"/>
  </p:normalViewPr>
  <p:slideViewPr>
    <p:cSldViewPr snapToGrid="0">
      <p:cViewPr>
        <p:scale>
          <a:sx n="44" d="100"/>
          <a:sy n="44" d="100"/>
        </p:scale>
        <p:origin x="1832" y="-4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1FF17-3734-4710-BB3F-B3D9130423FD}" type="datetimeFigureOut">
              <a:rPr lang="en-SG" smtClean="0"/>
              <a:t>20/9/23</a:t>
            </a:fld>
            <a:endParaRPr lang="en-SG"/>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188579-B513-4CBE-8F88-E754CCDC3391}" type="slidenum">
              <a:rPr lang="en-SG" smtClean="0"/>
              <a:t>‹#›</a:t>
            </a:fld>
            <a:endParaRPr lang="en-SG"/>
          </a:p>
        </p:txBody>
      </p:sp>
    </p:spTree>
    <p:extLst>
      <p:ext uri="{BB962C8B-B14F-4D97-AF65-F5344CB8AC3E}">
        <p14:creationId xmlns:p14="http://schemas.microsoft.com/office/powerpoint/2010/main" val="1854918622"/>
      </p:ext>
    </p:extLst>
  </p:cSld>
  <p:clrMap bg1="lt1" tx1="dk1" bg2="lt2" tx2="dk2" accent1="accent1" accent2="accent2" accent3="accent3" accent4="accent4" accent5="accent5" accent6="accent6" hlink="hlink" folHlink="folHlink"/>
  <p:notesStyle>
    <a:lvl1pPr marL="0" algn="l" defTabSz="1294399" rtl="0" eaLnBrk="1" latinLnBrk="0" hangingPunct="1">
      <a:defRPr sz="1699" kern="1200">
        <a:solidFill>
          <a:schemeClr val="tx1"/>
        </a:solidFill>
        <a:latin typeface="+mn-lt"/>
        <a:ea typeface="+mn-ea"/>
        <a:cs typeface="+mn-cs"/>
      </a:defRPr>
    </a:lvl1pPr>
    <a:lvl2pPr marL="647200" algn="l" defTabSz="1294399" rtl="0" eaLnBrk="1" latinLnBrk="0" hangingPunct="1">
      <a:defRPr sz="1699" kern="1200">
        <a:solidFill>
          <a:schemeClr val="tx1"/>
        </a:solidFill>
        <a:latin typeface="+mn-lt"/>
        <a:ea typeface="+mn-ea"/>
        <a:cs typeface="+mn-cs"/>
      </a:defRPr>
    </a:lvl2pPr>
    <a:lvl3pPr marL="1294399" algn="l" defTabSz="1294399" rtl="0" eaLnBrk="1" latinLnBrk="0" hangingPunct="1">
      <a:defRPr sz="1699" kern="1200">
        <a:solidFill>
          <a:schemeClr val="tx1"/>
        </a:solidFill>
        <a:latin typeface="+mn-lt"/>
        <a:ea typeface="+mn-ea"/>
        <a:cs typeface="+mn-cs"/>
      </a:defRPr>
    </a:lvl3pPr>
    <a:lvl4pPr marL="1941597" algn="l" defTabSz="1294399" rtl="0" eaLnBrk="1" latinLnBrk="0" hangingPunct="1">
      <a:defRPr sz="1699" kern="1200">
        <a:solidFill>
          <a:schemeClr val="tx1"/>
        </a:solidFill>
        <a:latin typeface="+mn-lt"/>
        <a:ea typeface="+mn-ea"/>
        <a:cs typeface="+mn-cs"/>
      </a:defRPr>
    </a:lvl4pPr>
    <a:lvl5pPr marL="2588797" algn="l" defTabSz="1294399" rtl="0" eaLnBrk="1" latinLnBrk="0" hangingPunct="1">
      <a:defRPr sz="1699" kern="1200">
        <a:solidFill>
          <a:schemeClr val="tx1"/>
        </a:solidFill>
        <a:latin typeface="+mn-lt"/>
        <a:ea typeface="+mn-ea"/>
        <a:cs typeface="+mn-cs"/>
      </a:defRPr>
    </a:lvl5pPr>
    <a:lvl6pPr marL="3235996" algn="l" defTabSz="1294399" rtl="0" eaLnBrk="1" latinLnBrk="0" hangingPunct="1">
      <a:defRPr sz="1699" kern="1200">
        <a:solidFill>
          <a:schemeClr val="tx1"/>
        </a:solidFill>
        <a:latin typeface="+mn-lt"/>
        <a:ea typeface="+mn-ea"/>
        <a:cs typeface="+mn-cs"/>
      </a:defRPr>
    </a:lvl6pPr>
    <a:lvl7pPr marL="3883196" algn="l" defTabSz="1294399" rtl="0" eaLnBrk="1" latinLnBrk="0" hangingPunct="1">
      <a:defRPr sz="1699" kern="1200">
        <a:solidFill>
          <a:schemeClr val="tx1"/>
        </a:solidFill>
        <a:latin typeface="+mn-lt"/>
        <a:ea typeface="+mn-ea"/>
        <a:cs typeface="+mn-cs"/>
      </a:defRPr>
    </a:lvl7pPr>
    <a:lvl8pPr marL="4530394" algn="l" defTabSz="1294399" rtl="0" eaLnBrk="1" latinLnBrk="0" hangingPunct="1">
      <a:defRPr sz="1699" kern="1200">
        <a:solidFill>
          <a:schemeClr val="tx1"/>
        </a:solidFill>
        <a:latin typeface="+mn-lt"/>
        <a:ea typeface="+mn-ea"/>
        <a:cs typeface="+mn-cs"/>
      </a:defRPr>
    </a:lvl8pPr>
    <a:lvl9pPr marL="5177595" algn="l" defTabSz="1294399" rtl="0" eaLnBrk="1" latinLnBrk="0" hangingPunct="1">
      <a:defRPr sz="16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3188579-B513-4CBE-8F88-E754CCDC3391}" type="slidenum">
              <a:rPr lang="en-SG" smtClean="0"/>
              <a:t>1</a:t>
            </a:fld>
            <a:endParaRPr lang="en-SG"/>
          </a:p>
        </p:txBody>
      </p:sp>
    </p:spTree>
    <p:extLst>
      <p:ext uri="{BB962C8B-B14F-4D97-AF65-F5344CB8AC3E}">
        <p14:creationId xmlns:p14="http://schemas.microsoft.com/office/powerpoint/2010/main" val="128247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3A752D-F7DE-49AD-BBCA-E96D5694AC39}" type="datetimeFigureOut">
              <a:rPr lang="en-SG" smtClean="0"/>
              <a:t>20/9/23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352787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A752D-F7DE-49AD-BBCA-E96D5694AC39}" type="datetimeFigureOut">
              <a:rPr lang="en-SG" smtClean="0"/>
              <a:t>20/9/23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1269854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A752D-F7DE-49AD-BBCA-E96D5694AC39}" type="datetimeFigureOut">
              <a:rPr lang="en-SG" smtClean="0"/>
              <a:t>20/9/23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3275428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A752D-F7DE-49AD-BBCA-E96D5694AC39}" type="datetimeFigureOut">
              <a:rPr lang="en-SG" smtClean="0"/>
              <a:t>20/9/23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351697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A752D-F7DE-49AD-BBCA-E96D5694AC39}" type="datetimeFigureOut">
              <a:rPr lang="en-SG" smtClean="0"/>
              <a:t>20/9/23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4172482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3A752D-F7DE-49AD-BBCA-E96D5694AC39}" type="datetimeFigureOut">
              <a:rPr lang="en-SG" smtClean="0"/>
              <a:t>20/9/23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381538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3A752D-F7DE-49AD-BBCA-E96D5694AC39}" type="datetimeFigureOut">
              <a:rPr lang="en-SG" smtClean="0"/>
              <a:t>20/9/23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2639068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3A752D-F7DE-49AD-BBCA-E96D5694AC39}" type="datetimeFigureOut">
              <a:rPr lang="en-SG" smtClean="0"/>
              <a:t>20/9/23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2317802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A752D-F7DE-49AD-BBCA-E96D5694AC39}" type="datetimeFigureOut">
              <a:rPr lang="en-SG" smtClean="0"/>
              <a:t>20/9/23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355410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853A752D-F7DE-49AD-BBCA-E96D5694AC39}" type="datetimeFigureOut">
              <a:rPr lang="en-SG" smtClean="0"/>
              <a:t>20/9/23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162613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853A752D-F7DE-49AD-BBCA-E96D5694AC39}" type="datetimeFigureOut">
              <a:rPr lang="en-SG" smtClean="0"/>
              <a:t>20/9/23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9309A10-AFCA-4C2E-8219-5A525AEDB75D}" type="slidenum">
              <a:rPr lang="en-SG" smtClean="0"/>
              <a:t>‹#›</a:t>
            </a:fld>
            <a:endParaRPr lang="en-SG"/>
          </a:p>
        </p:txBody>
      </p:sp>
    </p:spTree>
    <p:extLst>
      <p:ext uri="{BB962C8B-B14F-4D97-AF65-F5344CB8AC3E}">
        <p14:creationId xmlns:p14="http://schemas.microsoft.com/office/powerpoint/2010/main" val="1875104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853A752D-F7DE-49AD-BBCA-E96D5694AC39}" type="datetimeFigureOut">
              <a:rPr lang="en-SG" smtClean="0"/>
              <a:t>20/9/23</a:t>
            </a:fld>
            <a:endParaRPr lang="en-SG"/>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69309A10-AFCA-4C2E-8219-5A525AEDB75D}" type="slidenum">
              <a:rPr lang="en-SG" smtClean="0"/>
              <a:t>‹#›</a:t>
            </a:fld>
            <a:endParaRPr lang="en-SG"/>
          </a:p>
        </p:txBody>
      </p:sp>
    </p:spTree>
    <p:extLst>
      <p:ext uri="{BB962C8B-B14F-4D97-AF65-F5344CB8AC3E}">
        <p14:creationId xmlns:p14="http://schemas.microsoft.com/office/powerpoint/2010/main" val="244577726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C10B766A-B2AF-4E28-8438-9D35EAE154CE}"/>
              </a:ext>
            </a:extLst>
          </p:cNvPr>
          <p:cNvSpPr/>
          <p:nvPr/>
        </p:nvSpPr>
        <p:spPr>
          <a:xfrm>
            <a:off x="13212708" y="40587951"/>
            <a:ext cx="4445448" cy="644792"/>
          </a:xfrm>
          <a:prstGeom prst="rect">
            <a:avLst/>
          </a:prstGeom>
        </p:spPr>
        <p:txBody>
          <a:bodyPr wrap="none">
            <a:spAutoFit/>
          </a:bodyPr>
          <a:lstStyle/>
          <a:p>
            <a:r>
              <a:rPr lang="en-SG" sz="3590" b="1" dirty="0">
                <a:solidFill>
                  <a:schemeClr val="accent5">
                    <a:lumMod val="50000"/>
                  </a:schemeClr>
                </a:solidFill>
                <a:latin typeface="Segoe UI" panose="020B0502040204020203" pitchFamily="34" charset="0"/>
                <a:cs typeface="Segoe UI" panose="020B0502040204020203" pitchFamily="34" charset="0"/>
              </a:rPr>
              <a:t>Acknowledgements</a:t>
            </a:r>
            <a:endParaRPr lang="en-SG" sz="3590" b="1" dirty="0">
              <a:solidFill>
                <a:schemeClr val="accent5">
                  <a:lumMod val="50000"/>
                </a:schemeClr>
              </a:solidFill>
            </a:endParaRPr>
          </a:p>
        </p:txBody>
      </p:sp>
      <p:sp>
        <p:nvSpPr>
          <p:cNvPr id="3" name="Rectangle 2">
            <a:extLst>
              <a:ext uri="{FF2B5EF4-FFF2-40B4-BE49-F238E27FC236}">
                <a16:creationId xmlns:a16="http://schemas.microsoft.com/office/drawing/2014/main" id="{96AF9982-513E-416A-9506-6A5D31EA1633}"/>
              </a:ext>
            </a:extLst>
          </p:cNvPr>
          <p:cNvSpPr/>
          <p:nvPr/>
        </p:nvSpPr>
        <p:spPr>
          <a:xfrm>
            <a:off x="-1" y="0"/>
            <a:ext cx="30275213" cy="4278891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3590">
              <a:noFill/>
            </a:endParaRPr>
          </a:p>
        </p:txBody>
      </p:sp>
      <p:sp>
        <p:nvSpPr>
          <p:cNvPr id="75" name="Rectangle 74">
            <a:extLst>
              <a:ext uri="{FF2B5EF4-FFF2-40B4-BE49-F238E27FC236}">
                <a16:creationId xmlns:a16="http://schemas.microsoft.com/office/drawing/2014/main" id="{3B12D80D-25FF-470B-A95C-E39201B9F25C}"/>
              </a:ext>
            </a:extLst>
          </p:cNvPr>
          <p:cNvSpPr/>
          <p:nvPr/>
        </p:nvSpPr>
        <p:spPr>
          <a:xfrm>
            <a:off x="714743" y="33197938"/>
            <a:ext cx="27451168" cy="1631216"/>
          </a:xfrm>
          <a:prstGeom prst="rect">
            <a:avLst/>
          </a:prstGeom>
        </p:spPr>
        <p:txBody>
          <a:bodyPr wrap="square">
            <a:spAutoFit/>
          </a:bodyPr>
          <a:lstStyle/>
          <a:p>
            <a:r>
              <a:rPr lang="en-US" sz="10000" b="1" u="sng" dirty="0">
                <a:solidFill>
                  <a:schemeClr val="accent5">
                    <a:lumMod val="50000"/>
                  </a:schemeClr>
                </a:solidFill>
                <a:latin typeface="Segoe UI" panose="020B0502040204020203" pitchFamily="34" charset="0"/>
                <a:cs typeface="Segoe UI" panose="020B0502040204020203" pitchFamily="34" charset="0"/>
              </a:rPr>
              <a:t>CONCLUSIONS</a:t>
            </a:r>
            <a:endParaRPr lang="en-SG" sz="10000" b="1" u="sng" dirty="0">
              <a:solidFill>
                <a:schemeClr val="accent5">
                  <a:lumMod val="50000"/>
                </a:schemeClr>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EDCE97D8-5EC3-4ADE-9EC2-DD12140F4F5C}"/>
              </a:ext>
            </a:extLst>
          </p:cNvPr>
          <p:cNvSpPr/>
          <p:nvPr/>
        </p:nvSpPr>
        <p:spPr>
          <a:xfrm>
            <a:off x="745793" y="339470"/>
            <a:ext cx="22278330" cy="5786199"/>
          </a:xfrm>
          <a:prstGeom prst="rect">
            <a:avLst/>
          </a:prstGeom>
        </p:spPr>
        <p:txBody>
          <a:bodyPr wrap="square">
            <a:spAutoFit/>
          </a:bodyPr>
          <a:lstStyle/>
          <a:p>
            <a:r>
              <a:rPr lang="en-SG" sz="16000" b="1" u="sng" dirty="0">
                <a:solidFill>
                  <a:schemeClr val="accent5">
                    <a:lumMod val="50000"/>
                  </a:schemeClr>
                </a:solidFill>
                <a:latin typeface="Segoe UI" panose="020B0502040204020203" pitchFamily="34" charset="0"/>
                <a:cs typeface="Segoe UI" panose="020B0502040204020203" pitchFamily="34" charset="0"/>
              </a:rPr>
              <a:t>Sidewalk the Talk: </a:t>
            </a:r>
            <a:r>
              <a:rPr lang="en-SG" sz="7000" b="1" u="sng" dirty="0">
                <a:solidFill>
                  <a:schemeClr val="accent5">
                    <a:lumMod val="50000"/>
                  </a:schemeClr>
                </a:solidFill>
                <a:latin typeface="Segoe UI" panose="020B0502040204020203" pitchFamily="34" charset="0"/>
                <a:cs typeface="Segoe UI" panose="020B0502040204020203" pitchFamily="34" charset="0"/>
              </a:rPr>
              <a:t>Translating street view imagery to correct</a:t>
            </a:r>
            <a:br>
              <a:rPr lang="en-SG" sz="7000" b="1" u="sng" dirty="0">
                <a:solidFill>
                  <a:schemeClr val="accent5">
                    <a:lumMod val="50000"/>
                  </a:schemeClr>
                </a:solidFill>
                <a:latin typeface="Segoe UI" panose="020B0502040204020203" pitchFamily="34" charset="0"/>
                <a:cs typeface="Segoe UI" panose="020B0502040204020203" pitchFamily="34" charset="0"/>
              </a:rPr>
            </a:br>
            <a:r>
              <a:rPr lang="en-SG" sz="7000" b="1" u="sng" dirty="0">
                <a:solidFill>
                  <a:schemeClr val="accent5">
                    <a:lumMod val="50000"/>
                  </a:schemeClr>
                </a:solidFill>
                <a:latin typeface="Segoe UI" panose="020B0502040204020203" pitchFamily="34" charset="0"/>
                <a:cs typeface="Segoe UI" panose="020B0502040204020203" pitchFamily="34" charset="0"/>
              </a:rPr>
              <a:t>perspectives to enhance </a:t>
            </a:r>
            <a:r>
              <a:rPr lang="en-SG" sz="7000" b="1" u="sng" dirty="0" err="1">
                <a:solidFill>
                  <a:schemeClr val="accent5">
                    <a:lumMod val="50000"/>
                  </a:schemeClr>
                </a:solidFill>
                <a:latin typeface="Segoe UI" panose="020B0502040204020203" pitchFamily="34" charset="0"/>
                <a:cs typeface="Segoe UI" panose="020B0502040204020203" pitchFamily="34" charset="0"/>
              </a:rPr>
              <a:t>bikeability</a:t>
            </a:r>
            <a:r>
              <a:rPr lang="en-SG" sz="7000" b="1" u="sng" dirty="0">
                <a:solidFill>
                  <a:schemeClr val="accent5">
                    <a:lumMod val="50000"/>
                  </a:schemeClr>
                </a:solidFill>
                <a:latin typeface="Segoe UI" panose="020B0502040204020203" pitchFamily="34" charset="0"/>
                <a:cs typeface="Segoe UI" panose="020B0502040204020203" pitchFamily="34" charset="0"/>
              </a:rPr>
              <a:t> and walkability studies</a:t>
            </a:r>
          </a:p>
        </p:txBody>
      </p:sp>
      <p:sp>
        <p:nvSpPr>
          <p:cNvPr id="81" name="Rectangle 80">
            <a:extLst>
              <a:ext uri="{FF2B5EF4-FFF2-40B4-BE49-F238E27FC236}">
                <a16:creationId xmlns:a16="http://schemas.microsoft.com/office/drawing/2014/main" id="{E7599B74-E836-4B5E-9F65-E48D6678124D}"/>
              </a:ext>
            </a:extLst>
          </p:cNvPr>
          <p:cNvSpPr/>
          <p:nvPr/>
        </p:nvSpPr>
        <p:spPr>
          <a:xfrm>
            <a:off x="777827" y="6232014"/>
            <a:ext cx="16263523" cy="707886"/>
          </a:xfrm>
          <a:prstGeom prst="rect">
            <a:avLst/>
          </a:prstGeom>
        </p:spPr>
        <p:txBody>
          <a:bodyPr wrap="square">
            <a:spAutoFit/>
          </a:bodyPr>
          <a:lstStyle/>
          <a:p>
            <a:r>
              <a:rPr lang="en-US" sz="4000" u="sng" dirty="0">
                <a:solidFill>
                  <a:schemeClr val="accent5">
                    <a:lumMod val="50000"/>
                  </a:schemeClr>
                </a:solidFill>
                <a:latin typeface="Segoe UI" panose="020B0502040204020203" pitchFamily="34" charset="0"/>
                <a:ea typeface="Georgia" panose="02040502050405020303" pitchFamily="18" charset="0"/>
                <a:cs typeface="Segoe UI" panose="020B0502040204020203" pitchFamily="34" charset="0"/>
              </a:rPr>
              <a:t>Koichi Ito, </a:t>
            </a:r>
            <a:r>
              <a:rPr lang="en-US" sz="4000" dirty="0">
                <a:solidFill>
                  <a:schemeClr val="accent5">
                    <a:lumMod val="50000"/>
                  </a:schemeClr>
                </a:solidFill>
                <a:latin typeface="Segoe UI" panose="020B0502040204020203" pitchFamily="34" charset="0"/>
                <a:ea typeface="Georgia" panose="02040502050405020303" pitchFamily="18" charset="0"/>
                <a:cs typeface="Segoe UI" panose="020B0502040204020203" pitchFamily="34" charset="0"/>
              </a:rPr>
              <a:t> Matias Quintana, Filip </a:t>
            </a:r>
            <a:r>
              <a:rPr lang="en-US" sz="4000" dirty="0" err="1">
                <a:solidFill>
                  <a:schemeClr val="accent5">
                    <a:lumMod val="50000"/>
                  </a:schemeClr>
                </a:solidFill>
                <a:latin typeface="Segoe UI" panose="020B0502040204020203" pitchFamily="34" charset="0"/>
                <a:ea typeface="Georgia" panose="02040502050405020303" pitchFamily="18" charset="0"/>
                <a:cs typeface="Segoe UI" panose="020B0502040204020203" pitchFamily="34" charset="0"/>
              </a:rPr>
              <a:t>Biljecki</a:t>
            </a:r>
            <a:endParaRPr lang="en-SG" sz="4000" dirty="0">
              <a:solidFill>
                <a:schemeClr val="accent5">
                  <a:lumMod val="50000"/>
                </a:schemeClr>
              </a:solidFill>
              <a:latin typeface="Segoe UI" panose="020B0502040204020203" pitchFamily="34" charset="0"/>
              <a:ea typeface="Georgia" panose="02040502050405020303" pitchFamily="18" charset="0"/>
              <a:cs typeface="Segoe UI" panose="020B0502040204020203" pitchFamily="34" charset="0"/>
            </a:endParaRPr>
          </a:p>
        </p:txBody>
      </p:sp>
      <p:sp>
        <p:nvSpPr>
          <p:cNvPr id="10" name="Rectangle 9">
            <a:extLst>
              <a:ext uri="{FF2B5EF4-FFF2-40B4-BE49-F238E27FC236}">
                <a16:creationId xmlns:a16="http://schemas.microsoft.com/office/drawing/2014/main" id="{4351D496-CCD7-4506-893D-8CBDD1DC49A2}"/>
              </a:ext>
            </a:extLst>
          </p:cNvPr>
          <p:cNvSpPr/>
          <p:nvPr/>
        </p:nvSpPr>
        <p:spPr>
          <a:xfrm>
            <a:off x="1105631" y="15214899"/>
            <a:ext cx="12972159" cy="1631216"/>
          </a:xfrm>
          <a:prstGeom prst="rect">
            <a:avLst/>
          </a:prstGeom>
        </p:spPr>
        <p:txBody>
          <a:bodyPr wrap="square">
            <a:spAutoFit/>
          </a:bodyPr>
          <a:lstStyle/>
          <a:p>
            <a:r>
              <a:rPr lang="en-US" sz="10000" b="1" u="sng" dirty="0">
                <a:solidFill>
                  <a:schemeClr val="accent5">
                    <a:lumMod val="50000"/>
                  </a:schemeClr>
                </a:solidFill>
                <a:latin typeface="Segoe UI" panose="020B0502040204020203" pitchFamily="34" charset="0"/>
                <a:cs typeface="Segoe UI" panose="020B0502040204020203" pitchFamily="34" charset="0"/>
              </a:rPr>
              <a:t>AIM</a:t>
            </a:r>
            <a:endParaRPr lang="en-SG" sz="10000" u="sng" dirty="0">
              <a:solidFill>
                <a:schemeClr val="accent5">
                  <a:lumMod val="50000"/>
                </a:schemeClr>
              </a:solidFill>
              <a:latin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C98046D5-8F75-4A1B-82AD-C6EACE6F1C0F}"/>
              </a:ext>
            </a:extLst>
          </p:cNvPr>
          <p:cNvSpPr/>
          <p:nvPr/>
        </p:nvSpPr>
        <p:spPr>
          <a:xfrm>
            <a:off x="936659" y="16834371"/>
            <a:ext cx="14344214" cy="1323439"/>
          </a:xfrm>
          <a:prstGeom prst="rect">
            <a:avLst/>
          </a:prstGeom>
        </p:spPr>
        <p:txBody>
          <a:bodyPr wrap="square">
            <a:spAutoFit/>
          </a:bodyPr>
          <a:lstStyle/>
          <a:p>
            <a:pPr marL="571500" indent="-571500">
              <a:buFont typeface="Arial" panose="020B0604020202020204" pitchFamily="34" charset="0"/>
              <a:buChar char="•"/>
            </a:pPr>
            <a:r>
              <a:rPr lang="en-SG" sz="4000" dirty="0">
                <a:solidFill>
                  <a:schemeClr val="accent5">
                    <a:lumMod val="50000"/>
                  </a:schemeClr>
                </a:solidFill>
                <a:latin typeface="Segoe UI" panose="020B0502040204020203" pitchFamily="34" charset="0"/>
                <a:cs typeface="Segoe UI" panose="020B0502040204020203" pitchFamily="34" charset="0"/>
              </a:rPr>
              <a:t>Quantify the bias among platforms.</a:t>
            </a:r>
          </a:p>
          <a:p>
            <a:pPr marL="571500" indent="-571500">
              <a:buFont typeface="Arial" panose="020B0604020202020204" pitchFamily="34" charset="0"/>
              <a:buChar char="•"/>
            </a:pPr>
            <a:r>
              <a:rPr lang="en-SG" sz="4000" dirty="0">
                <a:solidFill>
                  <a:schemeClr val="accent5">
                    <a:lumMod val="50000"/>
                  </a:schemeClr>
                </a:solidFill>
                <a:latin typeface="Segoe UI" panose="020B0502040204020203" pitchFamily="34" charset="0"/>
                <a:cs typeface="Segoe UI" panose="020B0502040204020203" pitchFamily="34" charset="0"/>
              </a:rPr>
              <a:t>Try different models to minimize the bias.</a:t>
            </a:r>
          </a:p>
        </p:txBody>
      </p:sp>
      <p:sp>
        <p:nvSpPr>
          <p:cNvPr id="91" name="Rectangle: Rounded Corners 90">
            <a:extLst>
              <a:ext uri="{FF2B5EF4-FFF2-40B4-BE49-F238E27FC236}">
                <a16:creationId xmlns:a16="http://schemas.microsoft.com/office/drawing/2014/main" id="{0494D2A3-AB71-40A0-B418-914B9AB2779F}"/>
              </a:ext>
            </a:extLst>
          </p:cNvPr>
          <p:cNvSpPr/>
          <p:nvPr/>
        </p:nvSpPr>
        <p:spPr>
          <a:xfrm>
            <a:off x="738189" y="7115067"/>
            <a:ext cx="27128179" cy="12993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4800" b="1" dirty="0">
                <a:solidFill>
                  <a:schemeClr val="accent5">
                    <a:lumMod val="50000"/>
                  </a:schemeClr>
                </a:solidFill>
                <a:latin typeface="Segoe UI" panose="020B0502040204020203" pitchFamily="34" charset="0"/>
                <a:cs typeface="Segoe UI" panose="020B0502040204020203" pitchFamily="34" charset="0"/>
              </a:rPr>
              <a:t>Active transport, </a:t>
            </a:r>
            <a:r>
              <a:rPr lang="en-SG" sz="4800" b="1" dirty="0" err="1">
                <a:solidFill>
                  <a:schemeClr val="accent5">
                    <a:lumMod val="50000"/>
                  </a:schemeClr>
                </a:solidFill>
                <a:latin typeface="Segoe UI" panose="020B0502040204020203" pitchFamily="34" charset="0"/>
                <a:cs typeface="Segoe UI" panose="020B0502040204020203" pitchFamily="34" charset="0"/>
              </a:rPr>
              <a:t>bikeability</a:t>
            </a:r>
            <a:r>
              <a:rPr lang="en-SG" sz="4800" b="1" dirty="0">
                <a:solidFill>
                  <a:schemeClr val="accent5">
                    <a:lumMod val="50000"/>
                  </a:schemeClr>
                </a:solidFill>
                <a:latin typeface="Segoe UI" panose="020B0502040204020203" pitchFamily="34" charset="0"/>
                <a:cs typeface="Segoe UI" panose="020B0502040204020203" pitchFamily="34" charset="0"/>
              </a:rPr>
              <a:t>, Generative adversarial </a:t>
            </a:r>
          </a:p>
          <a:p>
            <a:r>
              <a:rPr lang="en-SG" sz="4800" b="1" dirty="0">
                <a:solidFill>
                  <a:schemeClr val="accent5">
                    <a:lumMod val="50000"/>
                  </a:schemeClr>
                </a:solidFill>
                <a:latin typeface="Segoe UI" panose="020B0502040204020203" pitchFamily="34" charset="0"/>
                <a:cs typeface="Segoe UI" panose="020B0502040204020203" pitchFamily="34" charset="0"/>
              </a:rPr>
              <a:t>networks, street view imagery, walkability</a:t>
            </a:r>
          </a:p>
        </p:txBody>
      </p:sp>
      <p:cxnSp>
        <p:nvCxnSpPr>
          <p:cNvPr id="80" name="Straight Connector 79">
            <a:extLst>
              <a:ext uri="{FF2B5EF4-FFF2-40B4-BE49-F238E27FC236}">
                <a16:creationId xmlns:a16="http://schemas.microsoft.com/office/drawing/2014/main" id="{F92DF780-957B-4AD4-9ABE-96881447D57B}"/>
              </a:ext>
            </a:extLst>
          </p:cNvPr>
          <p:cNvCxnSpPr>
            <a:cxnSpLocks/>
          </p:cNvCxnSpPr>
          <p:nvPr/>
        </p:nvCxnSpPr>
        <p:spPr>
          <a:xfrm>
            <a:off x="714743" y="8929834"/>
            <a:ext cx="285454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B95856-5A31-4759-8FAA-F5F7AFC37DD8}"/>
              </a:ext>
            </a:extLst>
          </p:cNvPr>
          <p:cNvCxnSpPr>
            <a:cxnSpLocks/>
          </p:cNvCxnSpPr>
          <p:nvPr/>
        </p:nvCxnSpPr>
        <p:spPr>
          <a:xfrm>
            <a:off x="15137606" y="9399010"/>
            <a:ext cx="0" cy="30758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1B6AA7-49BA-4BFB-8707-3610C03C4263}"/>
              </a:ext>
            </a:extLst>
          </p:cNvPr>
          <p:cNvCxnSpPr>
            <a:cxnSpLocks/>
          </p:cNvCxnSpPr>
          <p:nvPr/>
        </p:nvCxnSpPr>
        <p:spPr>
          <a:xfrm flipH="1">
            <a:off x="711908" y="33287709"/>
            <a:ext cx="13746629"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EC623E1-C1EE-4655-8030-41655C7C89BD}"/>
              </a:ext>
            </a:extLst>
          </p:cNvPr>
          <p:cNvSpPr txBox="1"/>
          <p:nvPr/>
        </p:nvSpPr>
        <p:spPr>
          <a:xfrm>
            <a:off x="1377138" y="10467084"/>
            <a:ext cx="13442700"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Active transport plays an important role in improving urban sustainability, and accurate and timely assessment of roads are important.</a:t>
            </a:r>
          </a:p>
          <a:p>
            <a:endParaRPr lang="en-US" sz="4000" dirty="0">
              <a:solidFill>
                <a:schemeClr val="accent5">
                  <a:lumMod val="50000"/>
                </a:schemeClr>
              </a:solidFill>
              <a:latin typeface="Segoe UI" panose="020B0502040204020203" pitchFamily="34" charset="0"/>
              <a:cs typeface="Segoe UI" panose="020B0502040204020203" pitchFamily="34" charset="0"/>
            </a:endParaRPr>
          </a:p>
        </p:txBody>
      </p:sp>
      <p:sp>
        <p:nvSpPr>
          <p:cNvPr id="68" name="Rectangle 67">
            <a:extLst>
              <a:ext uri="{FF2B5EF4-FFF2-40B4-BE49-F238E27FC236}">
                <a16:creationId xmlns:a16="http://schemas.microsoft.com/office/drawing/2014/main" id="{20D5ADDE-0AC3-4B7B-91B1-953EB4332FD9}"/>
              </a:ext>
            </a:extLst>
          </p:cNvPr>
          <p:cNvSpPr/>
          <p:nvPr/>
        </p:nvSpPr>
        <p:spPr>
          <a:xfrm>
            <a:off x="1034988" y="8992589"/>
            <a:ext cx="11115709" cy="1631216"/>
          </a:xfrm>
          <a:prstGeom prst="rect">
            <a:avLst/>
          </a:prstGeom>
        </p:spPr>
        <p:txBody>
          <a:bodyPr wrap="square">
            <a:spAutoFit/>
          </a:bodyPr>
          <a:lstStyle/>
          <a:p>
            <a:r>
              <a:rPr lang="en-US" sz="10000" b="1" u="sng" dirty="0">
                <a:solidFill>
                  <a:schemeClr val="accent5">
                    <a:lumMod val="50000"/>
                  </a:schemeClr>
                </a:solidFill>
                <a:latin typeface="Segoe UI" panose="020B0502040204020203" pitchFamily="34" charset="0"/>
                <a:cs typeface="Segoe UI" panose="020B0502040204020203" pitchFamily="34" charset="0"/>
              </a:rPr>
              <a:t>BACKGROUND</a:t>
            </a:r>
            <a:endParaRPr lang="en-SG" sz="10000" u="sng" dirty="0">
              <a:solidFill>
                <a:schemeClr val="accent5">
                  <a:lumMod val="50000"/>
                </a:schemeClr>
              </a:solidFill>
            </a:endParaRPr>
          </a:p>
        </p:txBody>
      </p:sp>
      <p:grpSp>
        <p:nvGrpSpPr>
          <p:cNvPr id="228" name="Group 227">
            <a:extLst>
              <a:ext uri="{FF2B5EF4-FFF2-40B4-BE49-F238E27FC236}">
                <a16:creationId xmlns:a16="http://schemas.microsoft.com/office/drawing/2014/main" id="{BE46FE23-9DED-4DF6-B1A9-496226C3D0F0}"/>
              </a:ext>
            </a:extLst>
          </p:cNvPr>
          <p:cNvGrpSpPr/>
          <p:nvPr/>
        </p:nvGrpSpPr>
        <p:grpSpPr>
          <a:xfrm>
            <a:off x="1048335" y="12363275"/>
            <a:ext cx="13867089" cy="2800767"/>
            <a:chOff x="-14115969" y="28066006"/>
            <a:chExt cx="8123201" cy="1988054"/>
          </a:xfrm>
        </p:grpSpPr>
        <p:sp>
          <p:nvSpPr>
            <p:cNvPr id="51" name="Rectangle 50">
              <a:extLst>
                <a:ext uri="{FF2B5EF4-FFF2-40B4-BE49-F238E27FC236}">
                  <a16:creationId xmlns:a16="http://schemas.microsoft.com/office/drawing/2014/main" id="{FCBB409D-8130-49CC-91E9-98031011B35A}"/>
                </a:ext>
              </a:extLst>
            </p:cNvPr>
            <p:cNvSpPr/>
            <p:nvPr/>
          </p:nvSpPr>
          <p:spPr>
            <a:xfrm>
              <a:off x="-13848330" y="28677715"/>
              <a:ext cx="7587922" cy="1376345"/>
            </a:xfrm>
            <a:prstGeom prst="rect">
              <a:avLst/>
            </a:prstGeom>
          </p:spPr>
          <p:txBody>
            <a:bodyPr wrap="square">
              <a:spAutoFit/>
            </a:bodyPr>
            <a:lstStyle/>
            <a:p>
              <a:pPr marL="571500" lvl="1"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Street view imagery has been used for walkability and </a:t>
              </a:r>
              <a:r>
                <a:rPr lang="en-US" sz="4000" dirty="0" err="1">
                  <a:solidFill>
                    <a:schemeClr val="accent5">
                      <a:lumMod val="50000"/>
                    </a:schemeClr>
                  </a:solidFill>
                  <a:latin typeface="Segoe UI" panose="020B0502040204020203" pitchFamily="34" charset="0"/>
                  <a:cs typeface="Segoe UI" panose="020B0502040204020203" pitchFamily="34" charset="0"/>
                </a:rPr>
                <a:t>bikeability</a:t>
              </a:r>
              <a:r>
                <a:rPr lang="en-US" sz="4000" dirty="0">
                  <a:solidFill>
                    <a:schemeClr val="accent5">
                      <a:lumMod val="50000"/>
                    </a:schemeClr>
                  </a:solidFill>
                  <a:latin typeface="Segoe UI" panose="020B0502040204020203" pitchFamily="34" charset="0"/>
                  <a:cs typeface="Segoe UI" panose="020B0502040204020203" pitchFamily="34" charset="0"/>
                </a:rPr>
                <a:t> assessment, but potential perspective bias have not been quantified or attempted to overcome.</a:t>
              </a:r>
            </a:p>
          </p:txBody>
        </p:sp>
        <p:sp>
          <p:nvSpPr>
            <p:cNvPr id="227" name="Rectangle 226">
              <a:extLst>
                <a:ext uri="{FF2B5EF4-FFF2-40B4-BE49-F238E27FC236}">
                  <a16:creationId xmlns:a16="http://schemas.microsoft.com/office/drawing/2014/main" id="{550C714E-2300-42B3-A58B-ED8262F3E7CD}"/>
                </a:ext>
              </a:extLst>
            </p:cNvPr>
            <p:cNvSpPr/>
            <p:nvPr/>
          </p:nvSpPr>
          <p:spPr>
            <a:xfrm>
              <a:off x="-14115969" y="28066006"/>
              <a:ext cx="8123201" cy="611709"/>
            </a:xfrm>
            <a:prstGeom prst="rect">
              <a:avLst/>
            </a:prstGeom>
          </p:spPr>
          <p:txBody>
            <a:bodyPr wrap="square">
              <a:spAutoFit/>
            </a:bodyPr>
            <a:lstStyle/>
            <a:p>
              <a:r>
                <a:rPr lang="en-US" sz="5000" b="1" dirty="0">
                  <a:solidFill>
                    <a:schemeClr val="accent5">
                      <a:lumMod val="50000"/>
                    </a:schemeClr>
                  </a:solidFill>
                  <a:latin typeface="Segoe UI" panose="020B0502040204020203" pitchFamily="34" charset="0"/>
                  <a:cs typeface="Segoe UI" panose="020B0502040204020203" pitchFamily="34" charset="0"/>
                </a:rPr>
                <a:t>RESEARCH GAP</a:t>
              </a:r>
            </a:p>
          </p:txBody>
        </p:sp>
      </p:grpSp>
      <p:grpSp>
        <p:nvGrpSpPr>
          <p:cNvPr id="137" name="Group 136">
            <a:extLst>
              <a:ext uri="{FF2B5EF4-FFF2-40B4-BE49-F238E27FC236}">
                <a16:creationId xmlns:a16="http://schemas.microsoft.com/office/drawing/2014/main" id="{BC5AB290-BF16-4633-9F49-C2B131F34BEF}"/>
              </a:ext>
            </a:extLst>
          </p:cNvPr>
          <p:cNvGrpSpPr/>
          <p:nvPr/>
        </p:nvGrpSpPr>
        <p:grpSpPr>
          <a:xfrm>
            <a:off x="15384361" y="8989934"/>
            <a:ext cx="15049734" cy="4653588"/>
            <a:chOff x="-5757711" y="11547395"/>
            <a:chExt cx="10682672" cy="3303231"/>
          </a:xfrm>
        </p:grpSpPr>
        <p:sp>
          <p:nvSpPr>
            <p:cNvPr id="138" name="Rectangle 137">
              <a:extLst>
                <a:ext uri="{FF2B5EF4-FFF2-40B4-BE49-F238E27FC236}">
                  <a16:creationId xmlns:a16="http://schemas.microsoft.com/office/drawing/2014/main" id="{7ED01D20-62C1-4297-9B12-9200DCA83822}"/>
                </a:ext>
              </a:extLst>
            </p:cNvPr>
            <p:cNvSpPr/>
            <p:nvPr/>
          </p:nvSpPr>
          <p:spPr>
            <a:xfrm>
              <a:off x="-5756360" y="12600411"/>
              <a:ext cx="9931127" cy="2250215"/>
            </a:xfrm>
            <a:prstGeom prst="rect">
              <a:avLst/>
            </a:prstGeom>
          </p:spPr>
          <p:txBody>
            <a:bodyPr wrap="square">
              <a:spAutoFit/>
            </a:bodyPr>
            <a:lstStyle/>
            <a:p>
              <a:pPr marL="571500" lvl="1"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Google Street View (GSV), road shoulder view, and sidewalk views are weakly correlated, indicating the presence of bias</a:t>
              </a:r>
            </a:p>
            <a:p>
              <a:pPr marL="571500" lvl="1" indent="-571500">
                <a:buFont typeface="Arial" panose="020B0604020202020204" pitchFamily="34" charset="0"/>
                <a:buChar char="•"/>
              </a:pPr>
              <a:r>
                <a:rPr lang="en-US" sz="4000" dirty="0" err="1">
                  <a:solidFill>
                    <a:schemeClr val="accent5">
                      <a:lumMod val="50000"/>
                    </a:schemeClr>
                  </a:solidFill>
                  <a:latin typeface="Segoe UI" panose="020B0502040204020203" pitchFamily="34" charset="0"/>
                  <a:cs typeface="Segoe UI" panose="020B0502040204020203" pitchFamily="34" charset="0"/>
                </a:rPr>
                <a:t>CycleGAN</a:t>
              </a:r>
              <a:r>
                <a:rPr lang="en-US" sz="4000" dirty="0">
                  <a:solidFill>
                    <a:schemeClr val="accent5">
                      <a:lumMod val="50000"/>
                    </a:schemeClr>
                  </a:solidFill>
                  <a:latin typeface="Segoe UI" panose="020B0502040204020203" pitchFamily="34" charset="0"/>
                  <a:cs typeface="Segoe UI" panose="020B0502040204020203" pitchFamily="34" charset="0"/>
                </a:rPr>
                <a:t> with perspective input was found to be the best model to mitigate the bias with clear output images</a:t>
              </a:r>
            </a:p>
          </p:txBody>
        </p:sp>
        <p:sp>
          <p:nvSpPr>
            <p:cNvPr id="139" name="Rectangle 138">
              <a:extLst>
                <a:ext uri="{FF2B5EF4-FFF2-40B4-BE49-F238E27FC236}">
                  <a16:creationId xmlns:a16="http://schemas.microsoft.com/office/drawing/2014/main" id="{0AF214C6-E2D6-4C20-8F8F-F415E18A7BAA}"/>
                </a:ext>
              </a:extLst>
            </p:cNvPr>
            <p:cNvSpPr/>
            <p:nvPr/>
          </p:nvSpPr>
          <p:spPr>
            <a:xfrm>
              <a:off x="-5757711" y="11547395"/>
              <a:ext cx="10682672" cy="1157877"/>
            </a:xfrm>
            <a:prstGeom prst="rect">
              <a:avLst/>
            </a:prstGeom>
          </p:spPr>
          <p:txBody>
            <a:bodyPr wrap="square">
              <a:spAutoFit/>
            </a:bodyPr>
            <a:lstStyle/>
            <a:p>
              <a:r>
                <a:rPr lang="en-US" sz="10000" b="1" u="sng" dirty="0">
                  <a:solidFill>
                    <a:schemeClr val="accent5">
                      <a:lumMod val="50000"/>
                    </a:schemeClr>
                  </a:solidFill>
                  <a:latin typeface="Segoe UI" panose="020B0502040204020203" pitchFamily="34" charset="0"/>
                  <a:cs typeface="Segoe UI" panose="020B0502040204020203" pitchFamily="34" charset="0"/>
                </a:rPr>
                <a:t>FINDINGS</a:t>
              </a:r>
            </a:p>
          </p:txBody>
        </p:sp>
      </p:grpSp>
      <p:sp>
        <p:nvSpPr>
          <p:cNvPr id="166" name="TextBox 165">
            <a:extLst>
              <a:ext uri="{FF2B5EF4-FFF2-40B4-BE49-F238E27FC236}">
                <a16:creationId xmlns:a16="http://schemas.microsoft.com/office/drawing/2014/main" id="{D9BDA944-A993-4EF2-AC18-0B2AE66B60AB}"/>
              </a:ext>
            </a:extLst>
          </p:cNvPr>
          <p:cNvSpPr txBox="1"/>
          <p:nvPr/>
        </p:nvSpPr>
        <p:spPr>
          <a:xfrm>
            <a:off x="13212708" y="41125457"/>
            <a:ext cx="16334185" cy="1631216"/>
          </a:xfrm>
          <a:prstGeom prst="rect">
            <a:avLst/>
          </a:prstGeom>
          <a:noFill/>
        </p:spPr>
        <p:txBody>
          <a:bodyPr wrap="square">
            <a:spAutoFit/>
          </a:bodyPr>
          <a:lstStyle/>
          <a:p>
            <a:r>
              <a:rPr lang="en-US" sz="2000" dirty="0">
                <a:solidFill>
                  <a:schemeClr val="accent5">
                    <a:lumMod val="50000"/>
                  </a:schemeClr>
                </a:solidFill>
                <a:latin typeface="Segoe UI" panose="020B0502040204020203" pitchFamily="34" charset="0"/>
                <a:cs typeface="Segoe UI" panose="020B0502040204020203" pitchFamily="34" charset="0"/>
              </a:rPr>
              <a:t>This project was funded by the Singapore International Graduate Award (SINGA) Scholarship. This research was conducted at the Future Cities Lab Global at Singapore-ETH Centre and ETH Zurich. Future Cities Lab Global is supported and funded by the National Research Foundation, Prime Minister’s Office, Singapore under its Campus for Research Excellence and Technological Enterprise (CREATE) </a:t>
            </a:r>
            <a:r>
              <a:rPr lang="en-US" sz="2000" dirty="0" err="1">
                <a:solidFill>
                  <a:schemeClr val="accent5">
                    <a:lumMod val="50000"/>
                  </a:schemeClr>
                </a:solidFill>
                <a:latin typeface="Segoe UI" panose="020B0502040204020203" pitchFamily="34" charset="0"/>
                <a:cs typeface="Segoe UI" panose="020B0502040204020203" pitchFamily="34" charset="0"/>
              </a:rPr>
              <a:t>programme</a:t>
            </a:r>
            <a:r>
              <a:rPr lang="en-US" sz="2000" dirty="0">
                <a:solidFill>
                  <a:schemeClr val="accent5">
                    <a:lumMod val="50000"/>
                  </a:schemeClr>
                </a:solidFill>
                <a:latin typeface="Segoe UI" panose="020B0502040204020203" pitchFamily="34" charset="0"/>
                <a:cs typeface="Segoe UI" panose="020B0502040204020203" pitchFamily="34" charset="0"/>
              </a:rPr>
              <a:t> and ETH Zurich (ETHZ), with additional contributions from the National University of Singapore (NUS), Nanyang Technological University (NTU), Singapore and the Singapore University of Technology and Design (SUTD). </a:t>
            </a:r>
            <a:endParaRPr lang="en-SG" sz="2000" dirty="0">
              <a:solidFill>
                <a:schemeClr val="accent5">
                  <a:lumMod val="50000"/>
                </a:schemeClr>
              </a:solidFill>
            </a:endParaRPr>
          </a:p>
        </p:txBody>
      </p:sp>
      <p:sp>
        <p:nvSpPr>
          <p:cNvPr id="174" name="Rectangle 173">
            <a:extLst>
              <a:ext uri="{FF2B5EF4-FFF2-40B4-BE49-F238E27FC236}">
                <a16:creationId xmlns:a16="http://schemas.microsoft.com/office/drawing/2014/main" id="{F92D1993-AFFB-4E97-8191-0EC84762824F}"/>
              </a:ext>
            </a:extLst>
          </p:cNvPr>
          <p:cNvSpPr/>
          <p:nvPr/>
        </p:nvSpPr>
        <p:spPr>
          <a:xfrm>
            <a:off x="1141093" y="40587951"/>
            <a:ext cx="11406977" cy="2173415"/>
          </a:xfrm>
          <a:prstGeom prst="rect">
            <a:avLst/>
          </a:prstGeom>
        </p:spPr>
        <p:txBody>
          <a:bodyPr wrap="square">
            <a:spAutoFit/>
          </a:bodyPr>
          <a:lstStyle/>
          <a:p>
            <a:pPr marL="0" lvl="1"/>
            <a:r>
              <a:rPr lang="en-US" sz="3381" b="1" dirty="0">
                <a:solidFill>
                  <a:schemeClr val="accent5">
                    <a:lumMod val="50000"/>
                  </a:schemeClr>
                </a:solidFill>
                <a:latin typeface="Segoe UI" panose="020B0502040204020203" pitchFamily="34" charset="0"/>
                <a:cs typeface="Segoe UI" panose="020B0502040204020203" pitchFamily="34" charset="0"/>
              </a:rPr>
              <a:t>Contact </a:t>
            </a:r>
          </a:p>
          <a:p>
            <a:pPr marL="0" lvl="1"/>
            <a:r>
              <a:rPr lang="en-SG" sz="3381" dirty="0">
                <a:solidFill>
                  <a:schemeClr val="accent5">
                    <a:lumMod val="50000"/>
                  </a:schemeClr>
                </a:solidFill>
                <a:latin typeface="Segoe UI" panose="020B0502040204020203" pitchFamily="34" charset="0"/>
                <a:cs typeface="Segoe UI" panose="020B0502040204020203" pitchFamily="34" charset="0"/>
              </a:rPr>
              <a:t>Koichi Ito, Ph.D. Student, National University of Singapore, Department of Architecture, Singapore, </a:t>
            </a:r>
            <a:r>
              <a:rPr lang="en-SG" sz="3381" dirty="0" err="1">
                <a:solidFill>
                  <a:schemeClr val="accent5">
                    <a:lumMod val="50000"/>
                  </a:schemeClr>
                </a:solidFill>
                <a:latin typeface="Segoe UI" panose="020B0502040204020203" pitchFamily="34" charset="0"/>
                <a:cs typeface="Segoe UI" panose="020B0502040204020203" pitchFamily="34" charset="0"/>
              </a:rPr>
              <a:t>koichi.ito@u.nus.edu</a:t>
            </a:r>
            <a:endParaRPr lang="en-US" sz="3381" dirty="0">
              <a:solidFill>
                <a:schemeClr val="accent5">
                  <a:lumMod val="50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BA198491-4DCF-46B6-8B2D-EFBF8D04C5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65126" y="634905"/>
            <a:ext cx="4996543" cy="2258973"/>
          </a:xfrm>
          <a:prstGeom prst="rect">
            <a:avLst/>
          </a:prstGeom>
        </p:spPr>
      </p:pic>
      <p:cxnSp>
        <p:nvCxnSpPr>
          <p:cNvPr id="57" name="Straight Connector 56">
            <a:extLst>
              <a:ext uri="{FF2B5EF4-FFF2-40B4-BE49-F238E27FC236}">
                <a16:creationId xmlns:a16="http://schemas.microsoft.com/office/drawing/2014/main" id="{6E4BEF2F-3728-4AEA-8CA8-0781D18C147A}"/>
              </a:ext>
            </a:extLst>
          </p:cNvPr>
          <p:cNvCxnSpPr>
            <a:cxnSpLocks/>
          </p:cNvCxnSpPr>
          <p:nvPr/>
        </p:nvCxnSpPr>
        <p:spPr>
          <a:xfrm flipH="1">
            <a:off x="1231126" y="40524676"/>
            <a:ext cx="28146097" cy="1"/>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C8AAA74-4906-4A27-9867-098B8D5792C7}"/>
              </a:ext>
            </a:extLst>
          </p:cNvPr>
          <p:cNvSpPr/>
          <p:nvPr/>
        </p:nvSpPr>
        <p:spPr>
          <a:xfrm>
            <a:off x="15475776" y="34022164"/>
            <a:ext cx="14353402" cy="5016758"/>
          </a:xfrm>
          <a:prstGeom prst="rect">
            <a:avLst/>
          </a:prstGeom>
        </p:spPr>
        <p:txBody>
          <a:bodyPr wrap="square">
            <a:spAutoFit/>
          </a:bodyPr>
          <a:lstStyle/>
          <a:p>
            <a:pPr marL="571500" lvl="1"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Generative models can enhance the reliability of scalable SVI-based assessment.</a:t>
            </a:r>
          </a:p>
          <a:p>
            <a:pPr marL="571500" lvl="1"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GAN models performed roughly 2 times better (average of original vs generated image similarity) on road shoulder images compared to sidewalk images.</a:t>
            </a:r>
          </a:p>
          <a:p>
            <a:pPr marL="571500" lvl="1"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There are still challenges of 1. Data quality and 2. Scalability.</a:t>
            </a:r>
          </a:p>
          <a:p>
            <a:pPr marL="571500" lvl="1"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Future studies can leverage simulated 3D virtual environment to overcome the challenges</a:t>
            </a:r>
          </a:p>
        </p:txBody>
      </p:sp>
      <p:sp>
        <p:nvSpPr>
          <p:cNvPr id="64" name="Rectangle 63">
            <a:extLst>
              <a:ext uri="{FF2B5EF4-FFF2-40B4-BE49-F238E27FC236}">
                <a16:creationId xmlns:a16="http://schemas.microsoft.com/office/drawing/2014/main" id="{4105E410-6C9E-4C20-8DF2-E5872EBC8540}"/>
              </a:ext>
            </a:extLst>
          </p:cNvPr>
          <p:cNvSpPr/>
          <p:nvPr/>
        </p:nvSpPr>
        <p:spPr>
          <a:xfrm>
            <a:off x="714744" y="34789075"/>
            <a:ext cx="13906480" cy="1938992"/>
          </a:xfrm>
          <a:prstGeom prst="rect">
            <a:avLst/>
          </a:prstGeom>
        </p:spPr>
        <p:txBody>
          <a:bodyPr wrap="square">
            <a:spAutoFit/>
          </a:bodyPr>
          <a:lstStyle/>
          <a:p>
            <a:pPr marL="571500" lvl="1"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This study revealed the presence of perspective bias when using GSV for active mobility analysis.</a:t>
            </a:r>
          </a:p>
          <a:p>
            <a:pPr marL="571500" lvl="1" indent="-571500">
              <a:buFont typeface="Arial" panose="020B0604020202020204" pitchFamily="34" charset="0"/>
              <a:buChar char="•"/>
            </a:pPr>
            <a:r>
              <a:rPr lang="en-US" sz="4000" dirty="0" err="1">
                <a:solidFill>
                  <a:schemeClr val="accent5">
                    <a:lumMod val="50000"/>
                  </a:schemeClr>
                </a:solidFill>
                <a:latin typeface="Segoe UI" panose="020B0502040204020203" pitchFamily="34" charset="0"/>
                <a:cs typeface="Segoe UI" panose="020B0502040204020203" pitchFamily="34" charset="0"/>
              </a:rPr>
              <a:t>CycleGAN</a:t>
            </a:r>
            <a:r>
              <a:rPr lang="en-US" sz="4000" dirty="0">
                <a:solidFill>
                  <a:schemeClr val="accent5">
                    <a:lumMod val="50000"/>
                  </a:schemeClr>
                </a:solidFill>
                <a:latin typeface="Segoe UI" panose="020B0502040204020203" pitchFamily="34" charset="0"/>
                <a:cs typeface="Segoe UI" panose="020B0502040204020203" pitchFamily="34" charset="0"/>
              </a:rPr>
              <a:t> [1] was able to mitigate the bias.</a:t>
            </a:r>
          </a:p>
        </p:txBody>
      </p:sp>
      <p:sp>
        <p:nvSpPr>
          <p:cNvPr id="66" name="Rectangle 65">
            <a:extLst>
              <a:ext uri="{FF2B5EF4-FFF2-40B4-BE49-F238E27FC236}">
                <a16:creationId xmlns:a16="http://schemas.microsoft.com/office/drawing/2014/main" id="{7BFA018F-111B-4D16-83D7-917A57F208AD}"/>
              </a:ext>
            </a:extLst>
          </p:cNvPr>
          <p:cNvSpPr/>
          <p:nvPr/>
        </p:nvSpPr>
        <p:spPr>
          <a:xfrm>
            <a:off x="746057" y="36614508"/>
            <a:ext cx="14032049" cy="861774"/>
          </a:xfrm>
          <a:prstGeom prst="rect">
            <a:avLst/>
          </a:prstGeom>
        </p:spPr>
        <p:txBody>
          <a:bodyPr wrap="square">
            <a:spAutoFit/>
          </a:bodyPr>
          <a:lstStyle/>
          <a:p>
            <a:r>
              <a:rPr lang="en-US" sz="5000" b="1" dirty="0">
                <a:solidFill>
                  <a:schemeClr val="accent5">
                    <a:lumMod val="50000"/>
                  </a:schemeClr>
                </a:solidFill>
                <a:latin typeface="Segoe UI" panose="020B0502040204020203" pitchFamily="34" charset="0"/>
                <a:cs typeface="Segoe UI" panose="020B0502040204020203" pitchFamily="34" charset="0"/>
              </a:rPr>
              <a:t>Future applications</a:t>
            </a:r>
          </a:p>
        </p:txBody>
      </p:sp>
      <p:sp>
        <p:nvSpPr>
          <p:cNvPr id="69" name="TextBox 68">
            <a:extLst>
              <a:ext uri="{FF2B5EF4-FFF2-40B4-BE49-F238E27FC236}">
                <a16:creationId xmlns:a16="http://schemas.microsoft.com/office/drawing/2014/main" id="{872FA7A7-F452-478D-A1B1-241B25A804BA}"/>
              </a:ext>
            </a:extLst>
          </p:cNvPr>
          <p:cNvSpPr txBox="1"/>
          <p:nvPr/>
        </p:nvSpPr>
        <p:spPr>
          <a:xfrm>
            <a:off x="887942" y="37389346"/>
            <a:ext cx="13657715" cy="3170099"/>
          </a:xfrm>
          <a:prstGeom prst="rect">
            <a:avLst/>
          </a:prstGeom>
          <a:noFill/>
        </p:spPr>
        <p:txBody>
          <a:bodyPr wrap="square">
            <a:spAutoFit/>
          </a:bodyPr>
          <a:lstStyle/>
          <a:p>
            <a:pPr marL="571500" lvl="1"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Future studies need to work on further improvement in the data collection/cleaning process </a:t>
            </a:r>
          </a:p>
          <a:p>
            <a:pPr marL="571500" lvl="1" indent="-571500">
              <a:buFont typeface="Arial" panose="020B0604020202020204" pitchFamily="34" charset="0"/>
              <a:buChar char="•"/>
            </a:pPr>
            <a:r>
              <a:rPr lang="en-US" sz="4000" dirty="0">
                <a:solidFill>
                  <a:schemeClr val="accent5">
                    <a:lumMod val="50000"/>
                  </a:schemeClr>
                </a:solidFill>
                <a:latin typeface="Segoe UI" panose="020B0502040204020203" pitchFamily="34" charset="0"/>
                <a:cs typeface="Segoe UI" panose="020B0502040204020203" pitchFamily="34" charset="0"/>
              </a:rPr>
              <a:t>More accurate assessment/intervention of the cycling/walking environment can nudge citizens towards greener, low-carbon transit options. </a:t>
            </a:r>
          </a:p>
        </p:txBody>
      </p:sp>
      <p:pic>
        <p:nvPicPr>
          <p:cNvPr id="13" name="Picture 12">
            <a:extLst>
              <a:ext uri="{FF2B5EF4-FFF2-40B4-BE49-F238E27FC236}">
                <a16:creationId xmlns:a16="http://schemas.microsoft.com/office/drawing/2014/main" id="{17663242-8A14-F0B0-D0A3-D9034C9714A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9301959" y="7091067"/>
            <a:ext cx="3600000" cy="926275"/>
          </a:xfrm>
          <a:prstGeom prst="rect">
            <a:avLst/>
          </a:prstGeom>
        </p:spPr>
      </p:pic>
      <p:pic>
        <p:nvPicPr>
          <p:cNvPr id="15" name="Picture 14">
            <a:extLst>
              <a:ext uri="{FF2B5EF4-FFF2-40B4-BE49-F238E27FC236}">
                <a16:creationId xmlns:a16="http://schemas.microsoft.com/office/drawing/2014/main" id="{58881AC0-6CCD-55D0-7A3B-54B7F179235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3068027" y="6777105"/>
            <a:ext cx="3600000" cy="1542855"/>
          </a:xfrm>
          <a:prstGeom prst="rect">
            <a:avLst/>
          </a:prstGeom>
        </p:spPr>
      </p:pic>
      <p:pic>
        <p:nvPicPr>
          <p:cNvPr id="46" name="Picture 45">
            <a:extLst>
              <a:ext uri="{FF2B5EF4-FFF2-40B4-BE49-F238E27FC236}">
                <a16:creationId xmlns:a16="http://schemas.microsoft.com/office/drawing/2014/main" id="{73F08146-3BD4-7362-B52D-8C22DDC112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01699" y="6780191"/>
            <a:ext cx="3600000" cy="1603125"/>
          </a:xfrm>
          <a:prstGeom prst="rect">
            <a:avLst/>
          </a:prstGeom>
        </p:spPr>
      </p:pic>
      <p:sp>
        <p:nvSpPr>
          <p:cNvPr id="16" name="Rectangle 15">
            <a:extLst>
              <a:ext uri="{FF2B5EF4-FFF2-40B4-BE49-F238E27FC236}">
                <a16:creationId xmlns:a16="http://schemas.microsoft.com/office/drawing/2014/main" id="{5F0E9427-9AE0-B21E-7B64-D3847385D674}"/>
              </a:ext>
            </a:extLst>
          </p:cNvPr>
          <p:cNvSpPr/>
          <p:nvPr/>
        </p:nvSpPr>
        <p:spPr>
          <a:xfrm>
            <a:off x="901912" y="30896781"/>
            <a:ext cx="14048525" cy="2308324"/>
          </a:xfrm>
          <a:prstGeom prst="rect">
            <a:avLst/>
          </a:prstGeom>
        </p:spPr>
        <p:txBody>
          <a:bodyPr wrap="square">
            <a:spAutoFit/>
          </a:bodyPr>
          <a:lstStyle/>
          <a:p>
            <a:r>
              <a:rPr lang="en-SG" sz="3600" dirty="0">
                <a:solidFill>
                  <a:schemeClr val="accent5">
                    <a:lumMod val="50000"/>
                  </a:schemeClr>
                </a:solidFill>
                <a:latin typeface="Segoe UI" panose="020B0502040204020203" pitchFamily="34" charset="0"/>
                <a:cs typeface="Segoe UI" panose="020B0502040204020203" pitchFamily="34" charset="0"/>
              </a:rPr>
              <a:t>Figure 1: Framework overview. The Street-View Images (SVIs) are pre-processed and then loaded into two Generative Adversarial Networks (GAN) models, </a:t>
            </a:r>
            <a:r>
              <a:rPr lang="en-SG" sz="3600" dirty="0" err="1">
                <a:solidFill>
                  <a:schemeClr val="accent5">
                    <a:lumMod val="50000"/>
                  </a:schemeClr>
                </a:solidFill>
                <a:latin typeface="Segoe UI" panose="020B0502040204020203" pitchFamily="34" charset="0"/>
                <a:cs typeface="Segoe UI" panose="020B0502040204020203" pitchFamily="34" charset="0"/>
              </a:rPr>
              <a:t>CycleGAN</a:t>
            </a:r>
            <a:r>
              <a:rPr lang="en-SG" sz="3600" dirty="0">
                <a:solidFill>
                  <a:schemeClr val="accent5">
                    <a:lumMod val="50000"/>
                  </a:schemeClr>
                </a:solidFill>
                <a:latin typeface="Segoe UI" panose="020B0502040204020203" pitchFamily="34" charset="0"/>
                <a:cs typeface="Segoe UI" panose="020B0502040204020203" pitchFamily="34" charset="0"/>
              </a:rPr>
              <a:t> (bidirectional translations) [1] and Pix2Pix (unidirectional translation) [2] for training and inference</a:t>
            </a:r>
          </a:p>
        </p:txBody>
      </p:sp>
      <p:sp>
        <p:nvSpPr>
          <p:cNvPr id="70" name="Rectangle 69">
            <a:extLst>
              <a:ext uri="{FF2B5EF4-FFF2-40B4-BE49-F238E27FC236}">
                <a16:creationId xmlns:a16="http://schemas.microsoft.com/office/drawing/2014/main" id="{2766AAD0-CE5D-4502-ADB6-1E1504A10334}"/>
              </a:ext>
            </a:extLst>
          </p:cNvPr>
          <p:cNvSpPr/>
          <p:nvPr/>
        </p:nvSpPr>
        <p:spPr>
          <a:xfrm>
            <a:off x="1148616" y="18235354"/>
            <a:ext cx="14695924" cy="1631216"/>
          </a:xfrm>
          <a:prstGeom prst="rect">
            <a:avLst/>
          </a:prstGeom>
        </p:spPr>
        <p:txBody>
          <a:bodyPr wrap="square">
            <a:spAutoFit/>
          </a:bodyPr>
          <a:lstStyle/>
          <a:p>
            <a:r>
              <a:rPr lang="en-US" sz="10000" b="1" u="sng" dirty="0">
                <a:solidFill>
                  <a:schemeClr val="accent5">
                    <a:lumMod val="50000"/>
                  </a:schemeClr>
                </a:solidFill>
                <a:latin typeface="Segoe UI" panose="020B0502040204020203" pitchFamily="34" charset="0"/>
                <a:cs typeface="Segoe UI" panose="020B0502040204020203" pitchFamily="34" charset="0"/>
              </a:rPr>
              <a:t>METHODOLOGY</a:t>
            </a:r>
            <a:endParaRPr lang="en-SG" sz="10000" b="1" u="sng" dirty="0">
              <a:solidFill>
                <a:schemeClr val="accent5">
                  <a:lumMod val="50000"/>
                </a:schemeClr>
              </a:solidFill>
              <a:latin typeface="Segoe UI" panose="020B0502040204020203" pitchFamily="34" charset="0"/>
              <a:cs typeface="Segoe UI" panose="020B0502040204020203" pitchFamily="34" charset="0"/>
            </a:endParaRPr>
          </a:p>
        </p:txBody>
      </p:sp>
      <p:cxnSp>
        <p:nvCxnSpPr>
          <p:cNvPr id="39" name="Straight Connector 38">
            <a:extLst>
              <a:ext uri="{FF2B5EF4-FFF2-40B4-BE49-F238E27FC236}">
                <a16:creationId xmlns:a16="http://schemas.microsoft.com/office/drawing/2014/main" id="{BB86A061-B6FD-CA4E-3AC7-FB36CAEB10E2}"/>
              </a:ext>
            </a:extLst>
          </p:cNvPr>
          <p:cNvCxnSpPr>
            <a:cxnSpLocks/>
          </p:cNvCxnSpPr>
          <p:nvPr/>
        </p:nvCxnSpPr>
        <p:spPr>
          <a:xfrm>
            <a:off x="777827" y="15214985"/>
            <a:ext cx="138152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D3B1E2-9CAC-1D6B-B666-A958D1161A04}"/>
              </a:ext>
            </a:extLst>
          </p:cNvPr>
          <p:cNvCxnSpPr>
            <a:cxnSpLocks/>
          </p:cNvCxnSpPr>
          <p:nvPr/>
        </p:nvCxnSpPr>
        <p:spPr>
          <a:xfrm>
            <a:off x="851816" y="18228187"/>
            <a:ext cx="13815287"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260130E-F00F-63B3-99C0-EFF6BB754578}"/>
              </a:ext>
            </a:extLst>
          </p:cNvPr>
          <p:cNvSpPr/>
          <p:nvPr/>
        </p:nvSpPr>
        <p:spPr>
          <a:xfrm>
            <a:off x="15884965" y="20064274"/>
            <a:ext cx="14048525" cy="2862322"/>
          </a:xfrm>
          <a:prstGeom prst="rect">
            <a:avLst/>
          </a:prstGeom>
        </p:spPr>
        <p:txBody>
          <a:bodyPr wrap="square">
            <a:spAutoFit/>
          </a:bodyPr>
          <a:lstStyle/>
          <a:p>
            <a:r>
              <a:rPr lang="en-SG" sz="3600" dirty="0">
                <a:solidFill>
                  <a:schemeClr val="accent5">
                    <a:lumMod val="50000"/>
                  </a:schemeClr>
                </a:solidFill>
                <a:latin typeface="Segoe UI" panose="020B0502040204020203" pitchFamily="34" charset="0"/>
                <a:cs typeface="Segoe UI" panose="020B0502040204020203" pitchFamily="34" charset="0"/>
              </a:rPr>
              <a:t>Figure 2: Tables of different models’ performance metrics. </a:t>
            </a:r>
            <a:r>
              <a:rPr lang="en-SG" sz="3600" dirty="0" err="1">
                <a:solidFill>
                  <a:schemeClr val="accent5">
                    <a:lumMod val="50000"/>
                  </a:schemeClr>
                </a:solidFill>
                <a:latin typeface="Segoe UI" panose="020B0502040204020203" pitchFamily="34" charset="0"/>
                <a:cs typeface="Segoe UI" panose="020B0502040204020203" pitchFamily="34" charset="0"/>
              </a:rPr>
              <a:t>LightGBM</a:t>
            </a:r>
            <a:r>
              <a:rPr lang="en-SG" sz="3600" dirty="0">
                <a:solidFill>
                  <a:schemeClr val="accent5">
                    <a:lumMod val="50000"/>
                  </a:schemeClr>
                </a:solidFill>
                <a:latin typeface="Segoe UI" panose="020B0502040204020203" pitchFamily="34" charset="0"/>
                <a:cs typeface="Segoe UI" panose="020B0502040204020203" pitchFamily="34" charset="0"/>
              </a:rPr>
              <a:t> + </a:t>
            </a:r>
            <a:r>
              <a:rPr lang="en-SG" sz="3600" dirty="0" err="1">
                <a:solidFill>
                  <a:schemeClr val="accent5">
                    <a:lumMod val="50000"/>
                  </a:schemeClr>
                </a:solidFill>
                <a:latin typeface="Segoe UI" panose="020B0502040204020203" pitchFamily="34" charset="0"/>
                <a:cs typeface="Segoe UI" panose="020B0502040204020203" pitchFamily="34" charset="0"/>
              </a:rPr>
              <a:t>CycleGAN</a:t>
            </a:r>
            <a:r>
              <a:rPr lang="en-SG" sz="3600" dirty="0">
                <a:solidFill>
                  <a:schemeClr val="accent5">
                    <a:lumMod val="50000"/>
                  </a:schemeClr>
                </a:solidFill>
                <a:latin typeface="Segoe UI" panose="020B0502040204020203" pitchFamily="34" charset="0"/>
                <a:cs typeface="Segoe UI" panose="020B0502040204020203" pitchFamily="34" charset="0"/>
              </a:rPr>
              <a:t> + Perspective images had the lowest/best MAE and MSE and highest/best R-squared and Pearson’s r for the road shoulder, and </a:t>
            </a:r>
            <a:r>
              <a:rPr lang="en-SG" sz="3600" dirty="0" err="1">
                <a:solidFill>
                  <a:schemeClr val="accent5">
                    <a:lumMod val="50000"/>
                  </a:schemeClr>
                </a:solidFill>
                <a:latin typeface="Segoe UI" panose="020B0502040204020203" pitchFamily="34" charset="0"/>
                <a:cs typeface="Segoe UI" panose="020B0502040204020203" pitchFamily="34" charset="0"/>
              </a:rPr>
              <a:t>LightGBM</a:t>
            </a:r>
            <a:r>
              <a:rPr lang="en-SG" sz="3600" dirty="0">
                <a:solidFill>
                  <a:schemeClr val="accent5">
                    <a:lumMod val="50000"/>
                  </a:schemeClr>
                </a:solidFill>
                <a:latin typeface="Segoe UI" panose="020B0502040204020203" pitchFamily="34" charset="0"/>
                <a:cs typeface="Segoe UI" panose="020B0502040204020203" pitchFamily="34" charset="0"/>
              </a:rPr>
              <a:t> + </a:t>
            </a:r>
            <a:r>
              <a:rPr lang="en-SG" sz="3600" dirty="0" err="1">
                <a:solidFill>
                  <a:schemeClr val="accent5">
                    <a:lumMod val="50000"/>
                  </a:schemeClr>
                </a:solidFill>
                <a:latin typeface="Segoe UI" panose="020B0502040204020203" pitchFamily="34" charset="0"/>
                <a:cs typeface="Segoe UI" panose="020B0502040204020203" pitchFamily="34" charset="0"/>
              </a:rPr>
              <a:t>CycleGAN</a:t>
            </a:r>
            <a:r>
              <a:rPr lang="en-SG" sz="3600" dirty="0">
                <a:solidFill>
                  <a:schemeClr val="accent5">
                    <a:lumMod val="50000"/>
                  </a:schemeClr>
                </a:solidFill>
                <a:latin typeface="Segoe UI" panose="020B0502040204020203" pitchFamily="34" charset="0"/>
                <a:cs typeface="Segoe UI" panose="020B0502040204020203" pitchFamily="34" charset="0"/>
              </a:rPr>
              <a:t> + Panorama had the best metrics for the sidewalk.</a:t>
            </a:r>
          </a:p>
        </p:txBody>
      </p:sp>
      <p:sp>
        <p:nvSpPr>
          <p:cNvPr id="43" name="Rectangle 42">
            <a:extLst>
              <a:ext uri="{FF2B5EF4-FFF2-40B4-BE49-F238E27FC236}">
                <a16:creationId xmlns:a16="http://schemas.microsoft.com/office/drawing/2014/main" id="{5AD822A8-AB6F-A5D6-F99A-11FB1464D327}"/>
              </a:ext>
            </a:extLst>
          </p:cNvPr>
          <p:cNvSpPr/>
          <p:nvPr/>
        </p:nvSpPr>
        <p:spPr>
          <a:xfrm>
            <a:off x="15928739" y="32897494"/>
            <a:ext cx="14048525" cy="1200329"/>
          </a:xfrm>
          <a:prstGeom prst="rect">
            <a:avLst/>
          </a:prstGeom>
        </p:spPr>
        <p:txBody>
          <a:bodyPr wrap="square">
            <a:spAutoFit/>
          </a:bodyPr>
          <a:lstStyle/>
          <a:p>
            <a:r>
              <a:rPr lang="en-SG" sz="3600" dirty="0">
                <a:solidFill>
                  <a:schemeClr val="accent5">
                    <a:lumMod val="50000"/>
                  </a:schemeClr>
                </a:solidFill>
                <a:latin typeface="Segoe UI" panose="020B0502040204020203" pitchFamily="34" charset="0"/>
                <a:cs typeface="Segoe UI" panose="020B0502040204020203" pitchFamily="34" charset="0"/>
              </a:rPr>
              <a:t>Figure 3: Example of available vegetation comparison in a real Street-View Images (SVI) and a generated one. </a:t>
            </a:r>
          </a:p>
        </p:txBody>
      </p:sp>
      <p:sp>
        <p:nvSpPr>
          <p:cNvPr id="47" name="TextBox 46">
            <a:extLst>
              <a:ext uri="{FF2B5EF4-FFF2-40B4-BE49-F238E27FC236}">
                <a16:creationId xmlns:a16="http://schemas.microsoft.com/office/drawing/2014/main" id="{48F12A90-4573-9654-CC88-A6A13E006845}"/>
              </a:ext>
            </a:extLst>
          </p:cNvPr>
          <p:cNvSpPr txBox="1"/>
          <p:nvPr/>
        </p:nvSpPr>
        <p:spPr>
          <a:xfrm>
            <a:off x="15364822" y="38925098"/>
            <a:ext cx="14818497" cy="1631216"/>
          </a:xfrm>
          <a:prstGeom prst="rect">
            <a:avLst/>
          </a:prstGeom>
          <a:noFill/>
        </p:spPr>
        <p:txBody>
          <a:bodyPr wrap="square">
            <a:spAutoFit/>
          </a:bodyPr>
          <a:lstStyle/>
          <a:p>
            <a:r>
              <a:rPr lang="en-SG" sz="2000" b="0" i="0" dirty="0">
                <a:solidFill>
                  <a:srgbClr val="222222"/>
                </a:solidFill>
                <a:effectLst/>
                <a:latin typeface="Arial" panose="020B0604020202020204" pitchFamily="34" charset="0"/>
              </a:rPr>
              <a:t>[1] Zhu, Jun-Yan, et al. "Unpaired image-to-image translation using cycle-consistent adversarial networks." </a:t>
            </a:r>
            <a:r>
              <a:rPr lang="en-SG" sz="2000" b="0" i="1" dirty="0">
                <a:solidFill>
                  <a:srgbClr val="222222"/>
                </a:solidFill>
                <a:effectLst/>
                <a:latin typeface="Arial" panose="020B0604020202020204" pitchFamily="34" charset="0"/>
              </a:rPr>
              <a:t>Proceedings of the IEEE international conference on computer vision</a:t>
            </a:r>
            <a:r>
              <a:rPr lang="en-SG" sz="2000" b="0" i="0" dirty="0">
                <a:solidFill>
                  <a:srgbClr val="222222"/>
                </a:solidFill>
                <a:effectLst/>
                <a:latin typeface="Arial" panose="020B0604020202020204" pitchFamily="34" charset="0"/>
              </a:rPr>
              <a:t>. 2017.</a:t>
            </a:r>
          </a:p>
          <a:p>
            <a:endParaRPr lang="en-SG" sz="2000" dirty="0">
              <a:solidFill>
                <a:srgbClr val="222222"/>
              </a:solidFill>
              <a:latin typeface="Arial" panose="020B0604020202020204" pitchFamily="34" charset="0"/>
            </a:endParaRPr>
          </a:p>
          <a:p>
            <a:r>
              <a:rPr lang="en-SG" sz="2000" b="0" i="0" dirty="0">
                <a:solidFill>
                  <a:srgbClr val="222222"/>
                </a:solidFill>
                <a:effectLst/>
                <a:latin typeface="Arial" panose="020B0604020202020204" pitchFamily="34" charset="0"/>
              </a:rPr>
              <a:t>[2] Isola, Phillip, et al. "Image-to-image translation with conditional adversarial networks." </a:t>
            </a:r>
            <a:r>
              <a:rPr lang="en-SG" sz="2000" b="0" i="1" dirty="0">
                <a:solidFill>
                  <a:srgbClr val="222222"/>
                </a:solidFill>
                <a:effectLst/>
                <a:latin typeface="Arial" panose="020B0604020202020204" pitchFamily="34" charset="0"/>
              </a:rPr>
              <a:t>Proceedings of the IEEE conference on computer vision and pattern recognition</a:t>
            </a:r>
            <a:r>
              <a:rPr lang="en-SG" sz="2000" b="0" i="0" dirty="0">
                <a:solidFill>
                  <a:srgbClr val="222222"/>
                </a:solidFill>
                <a:effectLst/>
                <a:latin typeface="Arial" panose="020B0604020202020204" pitchFamily="34" charset="0"/>
              </a:rPr>
              <a:t>. 2017.</a:t>
            </a:r>
            <a:endParaRPr lang="en-SG" sz="2000" dirty="0">
              <a:solidFill>
                <a:schemeClr val="accent5">
                  <a:lumMod val="50000"/>
                </a:schemeClr>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26A66ACD-9AD0-F447-AF55-634EBDF92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4095" y="6777807"/>
            <a:ext cx="3600000" cy="160171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0D62F5C5-7A11-B66F-F673-206E64E573AD}"/>
              </a:ext>
            </a:extLst>
          </p:cNvPr>
          <p:cNvPicPr>
            <a:picLocks noChangeAspect="1"/>
          </p:cNvPicPr>
          <p:nvPr/>
        </p:nvPicPr>
        <p:blipFill rotWithShape="1">
          <a:blip r:embed="rId9">
            <a:extLst>
              <a:ext uri="{28A0092B-C50C-407E-A947-70E740481C1C}">
                <a14:useLocalDpi xmlns:a14="http://schemas.microsoft.com/office/drawing/2010/main" val="0"/>
              </a:ext>
            </a:extLst>
          </a:blip>
          <a:srcRect t="339" b="4452"/>
          <a:stretch/>
        </p:blipFill>
        <p:spPr>
          <a:xfrm>
            <a:off x="244110" y="19846345"/>
            <a:ext cx="14695200" cy="11192869"/>
          </a:xfrm>
          <a:prstGeom prst="rect">
            <a:avLst/>
          </a:prstGeom>
        </p:spPr>
      </p:pic>
      <p:grpSp>
        <p:nvGrpSpPr>
          <p:cNvPr id="34" name="Group 33">
            <a:extLst>
              <a:ext uri="{FF2B5EF4-FFF2-40B4-BE49-F238E27FC236}">
                <a16:creationId xmlns:a16="http://schemas.microsoft.com/office/drawing/2014/main" id="{4E3F23E1-F2C7-F232-59B3-405539850FD5}"/>
              </a:ext>
            </a:extLst>
          </p:cNvPr>
          <p:cNvGrpSpPr/>
          <p:nvPr/>
        </p:nvGrpSpPr>
        <p:grpSpPr>
          <a:xfrm>
            <a:off x="16056000" y="23316418"/>
            <a:ext cx="6484253" cy="9811042"/>
            <a:chOff x="23063774" y="23316418"/>
            <a:chExt cx="6484253" cy="9811042"/>
          </a:xfrm>
        </p:grpSpPr>
        <p:pic>
          <p:nvPicPr>
            <p:cNvPr id="25" name="Picture 24" descr="A graph of a line graph&#10;&#10;Description automatically generated with medium confidence">
              <a:extLst>
                <a:ext uri="{FF2B5EF4-FFF2-40B4-BE49-F238E27FC236}">
                  <a16:creationId xmlns:a16="http://schemas.microsoft.com/office/drawing/2014/main" id="{BD252755-36AC-5928-6915-EDD7505E54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63774" y="23316418"/>
              <a:ext cx="6480000" cy="3240000"/>
            </a:xfrm>
            <a:prstGeom prst="rect">
              <a:avLst/>
            </a:prstGeom>
          </p:spPr>
        </p:pic>
        <p:pic>
          <p:nvPicPr>
            <p:cNvPr id="27" name="Picture 26" descr="A screenshot of a map&#10;&#10;Description automatically generated">
              <a:extLst>
                <a:ext uri="{FF2B5EF4-FFF2-40B4-BE49-F238E27FC236}">
                  <a16:creationId xmlns:a16="http://schemas.microsoft.com/office/drawing/2014/main" id="{D74AEF41-7208-58A4-7394-BCA9E00131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068027" y="26647460"/>
              <a:ext cx="6480000" cy="6480000"/>
            </a:xfrm>
            <a:prstGeom prst="rect">
              <a:avLst/>
            </a:prstGeom>
          </p:spPr>
        </p:pic>
      </p:grpSp>
      <p:grpSp>
        <p:nvGrpSpPr>
          <p:cNvPr id="28" name="Group 27">
            <a:extLst>
              <a:ext uri="{FF2B5EF4-FFF2-40B4-BE49-F238E27FC236}">
                <a16:creationId xmlns:a16="http://schemas.microsoft.com/office/drawing/2014/main" id="{FB0B3D12-5850-8E25-8164-1FB6FE104888}"/>
              </a:ext>
            </a:extLst>
          </p:cNvPr>
          <p:cNvGrpSpPr/>
          <p:nvPr/>
        </p:nvGrpSpPr>
        <p:grpSpPr>
          <a:xfrm>
            <a:off x="23065200" y="23316418"/>
            <a:ext cx="6480000" cy="9811042"/>
            <a:chOff x="16054976" y="23316418"/>
            <a:chExt cx="6480000" cy="9811042"/>
          </a:xfrm>
        </p:grpSpPr>
        <p:pic>
          <p:nvPicPr>
            <p:cNvPr id="20" name="Picture 19" descr="A graph of a graph&#10;&#10;Description automatically generated with medium confidence">
              <a:extLst>
                <a:ext uri="{FF2B5EF4-FFF2-40B4-BE49-F238E27FC236}">
                  <a16:creationId xmlns:a16="http://schemas.microsoft.com/office/drawing/2014/main" id="{AC9C2D03-138D-54A3-D9F2-0202513A25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054976" y="23316418"/>
              <a:ext cx="6480000" cy="3240000"/>
            </a:xfrm>
            <a:prstGeom prst="rect">
              <a:avLst/>
            </a:prstGeom>
          </p:spPr>
        </p:pic>
        <p:pic>
          <p:nvPicPr>
            <p:cNvPr id="23" name="Picture 22" descr="A screenshot of a map&#10;&#10;Description automatically generated">
              <a:extLst>
                <a:ext uri="{FF2B5EF4-FFF2-40B4-BE49-F238E27FC236}">
                  <a16:creationId xmlns:a16="http://schemas.microsoft.com/office/drawing/2014/main" id="{1F4FB776-2C1A-F93F-41E7-921A2F4197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054976" y="26647460"/>
              <a:ext cx="6480000" cy="6480000"/>
            </a:xfrm>
            <a:prstGeom prst="rect">
              <a:avLst/>
            </a:prstGeom>
          </p:spPr>
        </p:pic>
      </p:grpSp>
      <p:pic>
        <p:nvPicPr>
          <p:cNvPr id="48" name="Picture 47" descr="A table of blue and white color shades&#10;&#10;Description automatically generated with medium confidence">
            <a:extLst>
              <a:ext uri="{FF2B5EF4-FFF2-40B4-BE49-F238E27FC236}">
                <a16:creationId xmlns:a16="http://schemas.microsoft.com/office/drawing/2014/main" id="{631B0C31-3575-6534-F602-0B717F12E15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640373" y="14529135"/>
            <a:ext cx="6840000" cy="5569714"/>
          </a:xfrm>
          <a:prstGeom prst="rect">
            <a:avLst/>
          </a:prstGeom>
        </p:spPr>
      </p:pic>
      <p:pic>
        <p:nvPicPr>
          <p:cNvPr id="50" name="Picture 49" descr="A table of blue and white color&#10;&#10;Description automatically generated with medium confidence">
            <a:extLst>
              <a:ext uri="{FF2B5EF4-FFF2-40B4-BE49-F238E27FC236}">
                <a16:creationId xmlns:a16="http://schemas.microsoft.com/office/drawing/2014/main" id="{ABA95159-C142-97D7-C1B7-B899F2381B2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857602" y="14524499"/>
            <a:ext cx="6840000" cy="5569714"/>
          </a:xfrm>
          <a:prstGeom prst="rect">
            <a:avLst/>
          </a:prstGeom>
        </p:spPr>
      </p:pic>
      <p:sp>
        <p:nvSpPr>
          <p:cNvPr id="52" name="Rectangle 51">
            <a:extLst>
              <a:ext uri="{FF2B5EF4-FFF2-40B4-BE49-F238E27FC236}">
                <a16:creationId xmlns:a16="http://schemas.microsoft.com/office/drawing/2014/main" id="{4F918E8D-9508-2A8D-5A5E-FE9C44B0C7D9}"/>
              </a:ext>
            </a:extLst>
          </p:cNvPr>
          <p:cNvSpPr/>
          <p:nvPr/>
        </p:nvSpPr>
        <p:spPr>
          <a:xfrm>
            <a:off x="17586129" y="13840624"/>
            <a:ext cx="3413520" cy="646331"/>
          </a:xfrm>
          <a:prstGeom prst="rect">
            <a:avLst/>
          </a:prstGeom>
        </p:spPr>
        <p:txBody>
          <a:bodyPr wrap="square">
            <a:spAutoFit/>
          </a:bodyPr>
          <a:lstStyle/>
          <a:p>
            <a:pPr algn="ctr"/>
            <a:r>
              <a:rPr lang="en-SG" sz="3600" dirty="0">
                <a:solidFill>
                  <a:schemeClr val="accent5">
                    <a:lumMod val="50000"/>
                  </a:schemeClr>
                </a:solidFill>
                <a:latin typeface="Segoe UI" panose="020B0502040204020203" pitchFamily="34" charset="0"/>
                <a:cs typeface="Segoe UI" panose="020B0502040204020203" pitchFamily="34" charset="0"/>
              </a:rPr>
              <a:t>Road Shoulder</a:t>
            </a:r>
          </a:p>
        </p:txBody>
      </p:sp>
      <p:sp>
        <p:nvSpPr>
          <p:cNvPr id="53" name="Rectangle 52">
            <a:extLst>
              <a:ext uri="{FF2B5EF4-FFF2-40B4-BE49-F238E27FC236}">
                <a16:creationId xmlns:a16="http://schemas.microsoft.com/office/drawing/2014/main" id="{DB898B20-0846-0B78-61BE-6AEF24301E73}"/>
              </a:ext>
            </a:extLst>
          </p:cNvPr>
          <p:cNvSpPr/>
          <p:nvPr/>
        </p:nvSpPr>
        <p:spPr>
          <a:xfrm>
            <a:off x="24570842" y="13872953"/>
            <a:ext cx="3413520" cy="646331"/>
          </a:xfrm>
          <a:prstGeom prst="rect">
            <a:avLst/>
          </a:prstGeom>
        </p:spPr>
        <p:txBody>
          <a:bodyPr wrap="square">
            <a:spAutoFit/>
          </a:bodyPr>
          <a:lstStyle/>
          <a:p>
            <a:pPr algn="ctr"/>
            <a:r>
              <a:rPr lang="en-SG" sz="3600" dirty="0">
                <a:solidFill>
                  <a:schemeClr val="accent5">
                    <a:lumMod val="50000"/>
                  </a:schemeClr>
                </a:solidFill>
                <a:latin typeface="Segoe UI" panose="020B0502040204020203" pitchFamily="34" charset="0"/>
                <a:cs typeface="Segoe UI" panose="020B0502040204020203" pitchFamily="34" charset="0"/>
              </a:rPr>
              <a:t>Sidewalk</a:t>
            </a:r>
          </a:p>
        </p:txBody>
      </p:sp>
    </p:spTree>
    <p:extLst>
      <p:ext uri="{BB962C8B-B14F-4D97-AF65-F5344CB8AC3E}">
        <p14:creationId xmlns:p14="http://schemas.microsoft.com/office/powerpoint/2010/main" val="31401707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9118</TotalTime>
  <Words>594</Words>
  <Application>Microsoft Macintosh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Segoe UI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Section] Past Pilot Projects</dc:title>
  <dc:creator>Yi Xuan TAN (MND)</dc:creator>
  <cp:lastModifiedBy>Koichi Ito</cp:lastModifiedBy>
  <cp:revision>144</cp:revision>
  <dcterms:created xsi:type="dcterms:W3CDTF">2021-05-31T03:47:22Z</dcterms:created>
  <dcterms:modified xsi:type="dcterms:W3CDTF">2023-09-22T06:38:19Z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288355-fb4c-44cd-b9ca-40cfc2aee5f8_Enabled">
    <vt:lpwstr>true</vt:lpwstr>
  </property>
  <property fmtid="{D5CDD505-2E9C-101B-9397-08002B2CF9AE}" pid="3" name="MSIP_Label_4f288355-fb4c-44cd-b9ca-40cfc2aee5f8_SetDate">
    <vt:lpwstr>2021-10-21T03:10:07Z</vt:lpwstr>
  </property>
  <property fmtid="{D5CDD505-2E9C-101B-9397-08002B2CF9AE}" pid="4" name="MSIP_Label_4f288355-fb4c-44cd-b9ca-40cfc2aee5f8_Method">
    <vt:lpwstr>Standard</vt:lpwstr>
  </property>
  <property fmtid="{D5CDD505-2E9C-101B-9397-08002B2CF9AE}" pid="5" name="MSIP_Label_4f288355-fb4c-44cd-b9ca-40cfc2aee5f8_Name">
    <vt:lpwstr>Non Sensitive_1</vt:lpwstr>
  </property>
  <property fmtid="{D5CDD505-2E9C-101B-9397-08002B2CF9AE}" pid="6" name="MSIP_Label_4f288355-fb4c-44cd-b9ca-40cfc2aee5f8_SiteId">
    <vt:lpwstr>0b11c524-9a1c-4e1b-84cb-6336aefc2243</vt:lpwstr>
  </property>
  <property fmtid="{D5CDD505-2E9C-101B-9397-08002B2CF9AE}" pid="7" name="MSIP_Label_4f288355-fb4c-44cd-b9ca-40cfc2aee5f8_ActionId">
    <vt:lpwstr>391960fa-d492-413b-8022-fea0359791a6</vt:lpwstr>
  </property>
  <property fmtid="{D5CDD505-2E9C-101B-9397-08002B2CF9AE}" pid="8" name="MSIP_Label_4f288355-fb4c-44cd-b9ca-40cfc2aee5f8_ContentBits">
    <vt:lpwstr>0</vt:lpwstr>
  </property>
</Properties>
</file>